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2" r:id="rId4"/>
    <p:sldId id="257" r:id="rId5"/>
    <p:sldId id="267" r:id="rId6"/>
    <p:sldId id="265" r:id="rId7"/>
    <p:sldId id="273" r:id="rId8"/>
    <p:sldId id="274" r:id="rId9"/>
    <p:sldId id="279" r:id="rId10"/>
    <p:sldId id="280" r:id="rId11"/>
    <p:sldId id="281" r:id="rId12"/>
    <p:sldId id="282" r:id="rId13"/>
    <p:sldId id="288" r:id="rId14"/>
    <p:sldId id="283" r:id="rId15"/>
    <p:sldId id="284" r:id="rId16"/>
    <p:sldId id="285" r:id="rId17"/>
    <p:sldId id="263" r:id="rId18"/>
    <p:sldId id="287" r:id="rId19"/>
    <p:sldId id="286" r:id="rId20"/>
    <p:sldId id="266" r:id="rId21"/>
    <p:sldId id="278" r:id="rId22"/>
    <p:sldId id="261" r:id="rId23"/>
    <p:sldId id="277" r:id="rId24"/>
    <p:sldId id="276" r:id="rId25"/>
    <p:sldId id="269" r:id="rId26"/>
    <p:sldId id="275" r:id="rId27"/>
    <p:sldId id="270" r:id="rId28"/>
    <p:sldId id="268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 K Bhat" initials="KKB" lastIdx="1" clrIdx="0">
    <p:extLst>
      <p:ext uri="{19B8F6BF-5375-455C-9EA6-DF929625EA0E}">
        <p15:presenceInfo xmlns:p15="http://schemas.microsoft.com/office/powerpoint/2012/main" userId="3cf892cb35b0e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51" autoAdjust="0"/>
  </p:normalViewPr>
  <p:slideViewPr>
    <p:cSldViewPr snapToGrid="0">
      <p:cViewPr>
        <p:scale>
          <a:sx n="75" d="100"/>
          <a:sy n="75" d="100"/>
        </p:scale>
        <p:origin x="94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1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Literature Survey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r>
            <a:rPr lang="en-US" sz="2400" dirty="0"/>
            <a:t>Week 2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Understand working of Transducer and HC-SR04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3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Design and simulation of Transmitter circuit #1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4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5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Design and simulation of Transmitter circuit #2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500" dirty="0"/>
            <a:t>Design and simulation of multiple receiver circuit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5B4E9772-EF16-48FA-BF52-83630E6A4049}">
      <dgm:prSet custT="1"/>
      <dgm:spPr/>
      <dgm:t>
        <a:bodyPr/>
        <a:lstStyle/>
        <a:p>
          <a:r>
            <a:rPr lang="en-US" sz="2400" dirty="0"/>
            <a:t>Week 6</a:t>
          </a:r>
        </a:p>
      </dgm:t>
    </dgm:pt>
    <dgm:pt modelId="{12F4C7C7-2F27-4D07-9774-3134DB51A86D}" type="parTrans" cxnId="{30BE7530-219A-424C-9DC4-6567F1FA031E}">
      <dgm:prSet/>
      <dgm:spPr/>
      <dgm:t>
        <a:bodyPr/>
        <a:lstStyle/>
        <a:p>
          <a:endParaRPr lang="en-US"/>
        </a:p>
      </dgm:t>
    </dgm:pt>
    <dgm:pt modelId="{83B8BB28-DC0F-415E-830E-ABD4EF0F24E4}" type="sibTrans" cxnId="{30BE7530-219A-424C-9DC4-6567F1FA031E}">
      <dgm:prSet/>
      <dgm:spPr/>
      <dgm:t>
        <a:bodyPr/>
        <a:lstStyle/>
        <a:p>
          <a:endParaRPr lang="en-US"/>
        </a:p>
      </dgm:t>
    </dgm:pt>
    <dgm:pt modelId="{2B5C6AAB-F1F9-429B-AD8C-10020F466848}">
      <dgm:prSet/>
      <dgm:spPr/>
      <dgm:t>
        <a:bodyPr/>
        <a:lstStyle/>
        <a:p>
          <a:r>
            <a:rPr lang="en-US" dirty="0"/>
            <a:t>Building and testing the transmitter circuit</a:t>
          </a:r>
        </a:p>
      </dgm:t>
    </dgm:pt>
    <dgm:pt modelId="{12D2558E-A421-4DF6-934C-CF39D192CE34}" type="parTrans" cxnId="{1EBDF901-6F92-4FCE-8F5C-0B038BCA74D2}">
      <dgm:prSet/>
      <dgm:spPr/>
      <dgm:t>
        <a:bodyPr/>
        <a:lstStyle/>
        <a:p>
          <a:endParaRPr lang="en-US"/>
        </a:p>
      </dgm:t>
    </dgm:pt>
    <dgm:pt modelId="{0E64660D-9863-49CB-9E9C-A8000CA886EE}" type="sibTrans" cxnId="{1EBDF901-6F92-4FCE-8F5C-0B038BCA74D2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8145D983-DC17-44F9-B084-D15F619984D4}" type="pres">
      <dgm:prSet presAssocID="{157653BB-B07B-4623-9CBB-39D7171E5232}" presName="Name9" presStyleLbl="sibTrans2D1" presStyleIdx="4" presStyleCnt="5"/>
      <dgm:spPr/>
    </dgm:pt>
    <dgm:pt modelId="{5A83B620-5384-49B4-908C-7A500073D3B8}" type="pres">
      <dgm:prSet presAssocID="{5B4E9772-EF16-48FA-BF52-83630E6A4049}" presName="composite2" presStyleCnt="0"/>
      <dgm:spPr/>
    </dgm:pt>
    <dgm:pt modelId="{D40C1214-73D0-439C-9645-E7F25A1B113C}" type="pres">
      <dgm:prSet presAssocID="{5B4E9772-EF16-48FA-BF52-83630E6A4049}" presName="dummyNode2" presStyleLbl="node1" presStyleIdx="4" presStyleCnt="6"/>
      <dgm:spPr/>
    </dgm:pt>
    <dgm:pt modelId="{8482FEA0-17FA-4F20-897C-182855EA23C1}" type="pres">
      <dgm:prSet presAssocID="{5B4E9772-EF16-48FA-BF52-83630E6A4049}" presName="childNode2" presStyleLbl="bgAcc1" presStyleIdx="5" presStyleCnt="6">
        <dgm:presLayoutVars>
          <dgm:bulletEnabled val="1"/>
        </dgm:presLayoutVars>
      </dgm:prSet>
      <dgm:spPr/>
    </dgm:pt>
    <dgm:pt modelId="{CBCEE91A-4303-4713-B292-8BC2582E0109}" type="pres">
      <dgm:prSet presAssocID="{5B4E9772-EF16-48FA-BF52-83630E6A4049}" presName="childNode2tx" presStyleLbl="bgAcc1" presStyleIdx="5" presStyleCnt="6">
        <dgm:presLayoutVars>
          <dgm:bulletEnabled val="1"/>
        </dgm:presLayoutVars>
      </dgm:prSet>
      <dgm:spPr/>
    </dgm:pt>
    <dgm:pt modelId="{D0FE96F1-C749-418F-94E8-AA9077EDDF25}" type="pres">
      <dgm:prSet presAssocID="{5B4E9772-EF16-48FA-BF52-83630E6A4049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56564632-F2B8-407B-A106-2E8E81F2E0B8}" type="pres">
      <dgm:prSet presAssocID="{5B4E9772-EF16-48FA-BF52-83630E6A4049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1EBDF901-6F92-4FCE-8F5C-0B038BCA74D2}" srcId="{5B4E9772-EF16-48FA-BF52-83630E6A4049}" destId="{2B5C6AAB-F1F9-429B-AD8C-10020F466848}" srcOrd="0" destOrd="0" parTransId="{12D2558E-A421-4DF6-934C-CF39D192CE34}" sibTransId="{0E64660D-9863-49CB-9E9C-A8000CA886EE}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11171F25-DA87-42D1-9A33-39EE65A4F6E2}" type="presOf" srcId="{2B5C6AAB-F1F9-429B-AD8C-10020F466848}" destId="{8482FEA0-17FA-4F20-897C-182855EA23C1}" srcOrd="0" destOrd="0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30BE7530-219A-424C-9DC4-6567F1FA031E}" srcId="{7506FEE4-BC02-46DF-B4F3-21E147FC7D4D}" destId="{5B4E9772-EF16-48FA-BF52-83630E6A4049}" srcOrd="5" destOrd="0" parTransId="{12F4C7C7-2F27-4D07-9774-3134DB51A86D}" sibTransId="{83B8BB28-DC0F-415E-830E-ABD4EF0F24E4}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EEE4D240-720C-4198-AA6E-FE68CE075BDE}" type="presOf" srcId="{5B4E9772-EF16-48FA-BF52-83630E6A4049}" destId="{D0FE96F1-C749-418F-94E8-AA9077EDDF25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E99B2955-569C-4567-BC55-3FAD5406FB93}" type="presOf" srcId="{2B5C6AAB-F1F9-429B-AD8C-10020F466848}" destId="{CBCEE91A-4303-4713-B292-8BC2582E0109}" srcOrd="1" destOrd="0" presId="urn:microsoft.com/office/officeart/2005/8/layout/hProcess4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D4E016A4-EDBF-4543-8296-93B80F4EB331}" type="presOf" srcId="{157653BB-B07B-4623-9CBB-39D7171E5232}" destId="{8145D983-DC17-44F9-B084-D15F619984D4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DA3109E9-07E7-4D67-B292-D8D78917469A}" type="presParOf" srcId="{24D60A10-618D-44A4-A4B8-9B8798424D61}" destId="{8145D983-DC17-44F9-B084-D15F619984D4}" srcOrd="9" destOrd="0" presId="urn:microsoft.com/office/officeart/2005/8/layout/hProcess4"/>
    <dgm:cxn modelId="{F27CBF39-408F-478F-AF69-8D00A89D8880}" type="presParOf" srcId="{24D60A10-618D-44A4-A4B8-9B8798424D61}" destId="{5A83B620-5384-49B4-908C-7A500073D3B8}" srcOrd="10" destOrd="0" presId="urn:microsoft.com/office/officeart/2005/8/layout/hProcess4"/>
    <dgm:cxn modelId="{2C7AC61B-9604-4B22-BCF2-42A0FD65608D}" type="presParOf" srcId="{5A83B620-5384-49B4-908C-7A500073D3B8}" destId="{D40C1214-73D0-439C-9645-E7F25A1B113C}" srcOrd="0" destOrd="0" presId="urn:microsoft.com/office/officeart/2005/8/layout/hProcess4"/>
    <dgm:cxn modelId="{F6EE33CA-EBF2-49AD-8E76-4D10FAEACAEC}" type="presParOf" srcId="{5A83B620-5384-49B4-908C-7A500073D3B8}" destId="{8482FEA0-17FA-4F20-897C-182855EA23C1}" srcOrd="1" destOrd="0" presId="urn:microsoft.com/office/officeart/2005/8/layout/hProcess4"/>
    <dgm:cxn modelId="{969A3AA3-0877-4F11-A93D-C5141BDC5223}" type="presParOf" srcId="{5A83B620-5384-49B4-908C-7A500073D3B8}" destId="{CBCEE91A-4303-4713-B292-8BC2582E0109}" srcOrd="2" destOrd="0" presId="urn:microsoft.com/office/officeart/2005/8/layout/hProcess4"/>
    <dgm:cxn modelId="{3F187DD8-B76D-4F7D-9B7E-8F36DDE0D8BE}" type="presParOf" srcId="{5A83B620-5384-49B4-908C-7A500073D3B8}" destId="{D0FE96F1-C749-418F-94E8-AA9077EDDF25}" srcOrd="3" destOrd="0" presId="urn:microsoft.com/office/officeart/2005/8/layout/hProcess4"/>
    <dgm:cxn modelId="{EF6B55E9-1722-4AAC-BB3E-2AA3BCD7E878}" type="presParOf" srcId="{5A83B620-5384-49B4-908C-7A500073D3B8}" destId="{56564632-F2B8-407B-A106-2E8E81F2E0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7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Building and testing the receiver circuit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Developing the algorithm and code for transmission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9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Developing the algorithm and code for reception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10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11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Testing the hardware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600" dirty="0"/>
            <a:t>Verifying the outputs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0ED94899-AE87-4BF4-AD62-01B0FE71D781}">
      <dgm:prSet/>
      <dgm:spPr/>
      <dgm:t>
        <a:bodyPr/>
        <a:lstStyle/>
        <a:p>
          <a:r>
            <a:rPr lang="en-US" dirty="0"/>
            <a:t>Week 12 &amp; 13</a:t>
          </a:r>
        </a:p>
      </dgm:t>
    </dgm:pt>
    <dgm:pt modelId="{30FFCA63-3070-470A-8B74-C68C2F0ABA20}" type="parTrans" cxnId="{3870EB5C-0F6D-48C2-B869-C23182B6E831}">
      <dgm:prSet/>
      <dgm:spPr/>
      <dgm:t>
        <a:bodyPr/>
        <a:lstStyle/>
        <a:p>
          <a:endParaRPr lang="en-US"/>
        </a:p>
      </dgm:t>
    </dgm:pt>
    <dgm:pt modelId="{625A595F-F8B3-4C62-8030-9BD7D8A71B04}" type="sibTrans" cxnId="{3870EB5C-0F6D-48C2-B869-C23182B6E831}">
      <dgm:prSet/>
      <dgm:spPr/>
      <dgm:t>
        <a:bodyPr/>
        <a:lstStyle/>
        <a:p>
          <a:endParaRPr lang="en-US"/>
        </a:p>
      </dgm:t>
    </dgm:pt>
    <dgm:pt modelId="{7B045480-A3B7-4E51-A90B-F2D68612E7F8}">
      <dgm:prSet custT="1"/>
      <dgm:spPr/>
      <dgm:t>
        <a:bodyPr/>
        <a:lstStyle/>
        <a:p>
          <a:r>
            <a:rPr lang="en-US" sz="1600" dirty="0"/>
            <a:t>Changes to hardware</a:t>
          </a:r>
        </a:p>
      </dgm:t>
    </dgm:pt>
    <dgm:pt modelId="{36840429-A25D-4997-B3E5-78D80EC6CC99}" type="parTrans" cxnId="{52E26FCF-5001-47A4-B303-D14F1A9D12BF}">
      <dgm:prSet/>
      <dgm:spPr/>
      <dgm:t>
        <a:bodyPr/>
        <a:lstStyle/>
        <a:p>
          <a:endParaRPr lang="en-US"/>
        </a:p>
      </dgm:t>
    </dgm:pt>
    <dgm:pt modelId="{CDA72A2B-066C-4E47-8CFA-E3DDB12D68C4}" type="sibTrans" cxnId="{52E26FCF-5001-47A4-B303-D14F1A9D12BF}">
      <dgm:prSet/>
      <dgm:spPr/>
      <dgm:t>
        <a:bodyPr/>
        <a:lstStyle/>
        <a:p>
          <a:endParaRPr lang="en-US"/>
        </a:p>
      </dgm:t>
    </dgm:pt>
    <dgm:pt modelId="{CBFD8A8E-23D2-46C2-AF9B-3CE15A6917EE}">
      <dgm:prSet custT="1"/>
      <dgm:spPr/>
      <dgm:t>
        <a:bodyPr/>
        <a:lstStyle/>
        <a:p>
          <a:r>
            <a:rPr lang="en-US" sz="1600" dirty="0"/>
            <a:t>Compiling the results</a:t>
          </a:r>
        </a:p>
      </dgm:t>
    </dgm:pt>
    <dgm:pt modelId="{67BE13A5-1AF7-4C31-9687-B960C11E7306}" type="parTrans" cxnId="{4964FEE7-E065-4A37-919D-CFDFB60B6704}">
      <dgm:prSet/>
      <dgm:spPr/>
      <dgm:t>
        <a:bodyPr/>
        <a:lstStyle/>
        <a:p>
          <a:endParaRPr lang="en-US"/>
        </a:p>
      </dgm:t>
    </dgm:pt>
    <dgm:pt modelId="{D904E26D-20AE-4A9C-BB6F-91CD2FCBB5DD}" type="sibTrans" cxnId="{4964FEE7-E065-4A37-919D-CFDFB60B6704}">
      <dgm:prSet/>
      <dgm:spPr/>
      <dgm:t>
        <a:bodyPr/>
        <a:lstStyle/>
        <a:p>
          <a:endParaRPr lang="en-US"/>
        </a:p>
      </dgm:t>
    </dgm:pt>
    <dgm:pt modelId="{CE2BE8F8-C630-4E11-903C-762A950B01B6}">
      <dgm:prSet/>
      <dgm:spPr/>
      <dgm:t>
        <a:bodyPr/>
        <a:lstStyle/>
        <a:p>
          <a:r>
            <a:rPr lang="en-US" dirty="0"/>
            <a:t>Attempt to find algorithm for dynamic length of transmission</a:t>
          </a:r>
        </a:p>
      </dgm:t>
    </dgm:pt>
    <dgm:pt modelId="{1BAD3903-BA59-4EC6-BD58-AEA574C25FDF}" type="parTrans" cxnId="{F42C1DFC-DC3D-45C7-A621-323C01474693}">
      <dgm:prSet/>
      <dgm:spPr/>
      <dgm:t>
        <a:bodyPr/>
        <a:lstStyle/>
        <a:p>
          <a:endParaRPr lang="en-US"/>
        </a:p>
      </dgm:t>
    </dgm:pt>
    <dgm:pt modelId="{86CB183C-A8D6-4A2D-8B38-48D0EF7F6FDC}" type="sibTrans" cxnId="{F42C1DFC-DC3D-45C7-A621-323C01474693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1EA4FCBD-49FA-4038-96E0-C42BF133D858}" type="pres">
      <dgm:prSet presAssocID="{157653BB-B07B-4623-9CBB-39D7171E5232}" presName="Name9" presStyleLbl="sibTrans2D1" presStyleIdx="4" presStyleCnt="5"/>
      <dgm:spPr/>
    </dgm:pt>
    <dgm:pt modelId="{255E56F3-D16E-4A7A-9765-A2B4175FF9AB}" type="pres">
      <dgm:prSet presAssocID="{0ED94899-AE87-4BF4-AD62-01B0FE71D781}" presName="composite2" presStyleCnt="0"/>
      <dgm:spPr/>
    </dgm:pt>
    <dgm:pt modelId="{5CFDA051-17C1-4BEB-B08E-7A988E5077FD}" type="pres">
      <dgm:prSet presAssocID="{0ED94899-AE87-4BF4-AD62-01B0FE71D781}" presName="dummyNode2" presStyleLbl="node1" presStyleIdx="4" presStyleCnt="6"/>
      <dgm:spPr/>
    </dgm:pt>
    <dgm:pt modelId="{A2F1CF53-4067-4EE4-BAAE-95526BC8FEE8}" type="pres">
      <dgm:prSet presAssocID="{0ED94899-AE87-4BF4-AD62-01B0FE71D781}" presName="childNode2" presStyleLbl="bgAcc1" presStyleIdx="5" presStyleCnt="6">
        <dgm:presLayoutVars>
          <dgm:bulletEnabled val="1"/>
        </dgm:presLayoutVars>
      </dgm:prSet>
      <dgm:spPr/>
    </dgm:pt>
    <dgm:pt modelId="{ABB95DB9-BA62-4504-BE99-427CAED2D407}" type="pres">
      <dgm:prSet presAssocID="{0ED94899-AE87-4BF4-AD62-01B0FE71D781}" presName="childNode2tx" presStyleLbl="bgAcc1" presStyleIdx="5" presStyleCnt="6">
        <dgm:presLayoutVars>
          <dgm:bulletEnabled val="1"/>
        </dgm:presLayoutVars>
      </dgm:prSet>
      <dgm:spPr/>
    </dgm:pt>
    <dgm:pt modelId="{736B085F-AF60-4F22-8C7C-04C7C7FD060B}" type="pres">
      <dgm:prSet presAssocID="{0ED94899-AE87-4BF4-AD62-01B0FE71D781}" presName="parentNode2" presStyleLbl="node1" presStyleIdx="5" presStyleCnt="6" custScaleX="104987">
        <dgm:presLayoutVars>
          <dgm:chMax val="0"/>
          <dgm:bulletEnabled val="1"/>
        </dgm:presLayoutVars>
      </dgm:prSet>
      <dgm:spPr/>
    </dgm:pt>
    <dgm:pt modelId="{E6A7B5A0-E03C-4CEF-A7AA-430487A158AA}" type="pres">
      <dgm:prSet presAssocID="{0ED94899-AE87-4BF4-AD62-01B0FE71D781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CD6DB024-0C38-4AE4-BA09-4070CA1D354E}" type="presOf" srcId="{CBFD8A8E-23D2-46C2-AF9B-3CE15A6917EE}" destId="{3AFC66AD-3258-4154-901C-4F66E54FCB9C}" srcOrd="1" destOrd="1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3870EB5C-0F6D-48C2-B869-C23182B6E831}" srcId="{7506FEE4-BC02-46DF-B4F3-21E147FC7D4D}" destId="{0ED94899-AE87-4BF4-AD62-01B0FE71D781}" srcOrd="5" destOrd="0" parTransId="{30FFCA63-3070-470A-8B74-C68C2F0ABA20}" sibTransId="{625A595F-F8B3-4C62-8030-9BD7D8A71B04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9504547-3BCA-49C2-86BC-748BF9F37B44}" type="presOf" srcId="{CE2BE8F8-C630-4E11-903C-762A950B01B6}" destId="{A2F1CF53-4067-4EE4-BAAE-95526BC8FEE8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499419AC-7FC8-45EE-972D-3DD4FD38A3E3}" type="presOf" srcId="{CE2BE8F8-C630-4E11-903C-762A950B01B6}" destId="{ABB95DB9-BA62-4504-BE99-427CAED2D407}" srcOrd="1" destOrd="0" presId="urn:microsoft.com/office/officeart/2005/8/layout/hProcess4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CC2D56B9-E79A-4E83-80A0-2F28B3C06284}" type="presOf" srcId="{CBFD8A8E-23D2-46C2-AF9B-3CE15A6917EE}" destId="{7561B72B-4BE4-4736-846E-457B98E4E130}" srcOrd="0" destOrd="1" presId="urn:microsoft.com/office/officeart/2005/8/layout/hProcess4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D4E70EC9-0C3C-4514-88F4-18B8E2290AB5}" type="presOf" srcId="{7B045480-A3B7-4E51-A90B-F2D68612E7F8}" destId="{8C202187-6724-4445-8C34-92990D72BBEE}" srcOrd="1" destOrd="1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91A1CCCE-91F6-4E64-90EE-9ED45CBD76EC}" type="presOf" srcId="{157653BB-B07B-4623-9CBB-39D7171E5232}" destId="{1EA4FCBD-49FA-4038-96E0-C42BF133D858}" srcOrd="0" destOrd="0" presId="urn:microsoft.com/office/officeart/2005/8/layout/hProcess4"/>
    <dgm:cxn modelId="{52E26FCF-5001-47A4-B303-D14F1A9D12BF}" srcId="{096937C8-9642-4830-82D2-E88F43DD7821}" destId="{7B045480-A3B7-4E51-A90B-F2D68612E7F8}" srcOrd="1" destOrd="0" parTransId="{36840429-A25D-4997-B3E5-78D80EC6CC99}" sibTransId="{CDA72A2B-066C-4E47-8CFA-E3DDB12D68C4}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C84B3DDE-9706-4082-AE1E-6EC56574CBF1}" type="presOf" srcId="{7B045480-A3B7-4E51-A90B-F2D68612E7F8}" destId="{9896BA27-B0C3-4B0D-AA84-44974D8BC261}" srcOrd="0" destOrd="1" presId="urn:microsoft.com/office/officeart/2005/8/layout/hProcess4"/>
    <dgm:cxn modelId="{4964FEE7-E065-4A37-919D-CFDFB60B6704}" srcId="{1E6FEDBA-0459-4FD8-B0E3-930B50996A14}" destId="{CBFD8A8E-23D2-46C2-AF9B-3CE15A6917EE}" srcOrd="1" destOrd="0" parTransId="{67BE13A5-1AF7-4C31-9687-B960C11E7306}" sibTransId="{D904E26D-20AE-4A9C-BB6F-91CD2FCBB5DD}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B3C511F2-734E-438F-A4AD-272393829769}" type="presOf" srcId="{0ED94899-AE87-4BF4-AD62-01B0FE71D781}" destId="{736B085F-AF60-4F22-8C7C-04C7C7FD060B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F42C1DFC-DC3D-45C7-A621-323C01474693}" srcId="{0ED94899-AE87-4BF4-AD62-01B0FE71D781}" destId="{CE2BE8F8-C630-4E11-903C-762A950B01B6}" srcOrd="0" destOrd="0" parTransId="{1BAD3903-BA59-4EC6-BD58-AEA574C25FDF}" sibTransId="{86CB183C-A8D6-4A2D-8B38-48D0EF7F6FDC}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E16E85FE-18EE-4D8F-A8E3-2CC123C07911}" type="presParOf" srcId="{24D60A10-618D-44A4-A4B8-9B8798424D61}" destId="{1EA4FCBD-49FA-4038-96E0-C42BF133D858}" srcOrd="9" destOrd="0" presId="urn:microsoft.com/office/officeart/2005/8/layout/hProcess4"/>
    <dgm:cxn modelId="{5CCF81B5-BFCC-4747-9356-F13F3DDBE3AB}" type="presParOf" srcId="{24D60A10-618D-44A4-A4B8-9B8798424D61}" destId="{255E56F3-D16E-4A7A-9765-A2B4175FF9AB}" srcOrd="10" destOrd="0" presId="urn:microsoft.com/office/officeart/2005/8/layout/hProcess4"/>
    <dgm:cxn modelId="{531324FA-162A-47AE-A478-68C584B2EE0F}" type="presParOf" srcId="{255E56F3-D16E-4A7A-9765-A2B4175FF9AB}" destId="{5CFDA051-17C1-4BEB-B08E-7A988E5077FD}" srcOrd="0" destOrd="0" presId="urn:microsoft.com/office/officeart/2005/8/layout/hProcess4"/>
    <dgm:cxn modelId="{42950E75-5B73-4E8D-B873-F54F92DE28FF}" type="presParOf" srcId="{255E56F3-D16E-4A7A-9765-A2B4175FF9AB}" destId="{A2F1CF53-4067-4EE4-BAAE-95526BC8FEE8}" srcOrd="1" destOrd="0" presId="urn:microsoft.com/office/officeart/2005/8/layout/hProcess4"/>
    <dgm:cxn modelId="{F1A88F2A-30C2-4F81-AE91-2B250C297C42}" type="presParOf" srcId="{255E56F3-D16E-4A7A-9765-A2B4175FF9AB}" destId="{ABB95DB9-BA62-4504-BE99-427CAED2D407}" srcOrd="2" destOrd="0" presId="urn:microsoft.com/office/officeart/2005/8/layout/hProcess4"/>
    <dgm:cxn modelId="{631A508C-8F53-4F64-BF14-60CEFBC0DE4B}" type="presParOf" srcId="{255E56F3-D16E-4A7A-9765-A2B4175FF9AB}" destId="{736B085F-AF60-4F22-8C7C-04C7C7FD060B}" srcOrd="3" destOrd="0" presId="urn:microsoft.com/office/officeart/2005/8/layout/hProcess4"/>
    <dgm:cxn modelId="{55D529E9-064E-4BF1-B8F4-7F6E1B9D7795}" type="presParOf" srcId="{255E56F3-D16E-4A7A-9765-A2B4175FF9AB}" destId="{E6A7B5A0-E03C-4CEF-A7AA-430487A158A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155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Literature Survey</a:t>
          </a:r>
        </a:p>
      </dsp:txBody>
      <dsp:txXfrm>
        <a:off x="30463" y="2110109"/>
        <a:ext cx="1465315" cy="929247"/>
      </dsp:txXfrm>
    </dsp:sp>
    <dsp:sp modelId="{D0A8BF53-0DDB-41EE-A616-AFA395505574}">
      <dsp:nvSpPr>
        <dsp:cNvPr id="0" name=""/>
        <dsp:cNvSpPr/>
      </dsp:nvSpPr>
      <dsp:spPr>
        <a:xfrm>
          <a:off x="851398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40028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</a:t>
          </a:r>
        </a:p>
      </dsp:txBody>
      <dsp:txXfrm>
        <a:off x="355797" y="3084036"/>
        <a:ext cx="1322360" cy="506862"/>
      </dsp:txXfrm>
    </dsp:sp>
    <dsp:sp modelId="{F442E7D3-0F9B-48AE-8601-02C4D0ADA5B9}">
      <dsp:nvSpPr>
        <dsp:cNvPr id="0" name=""/>
        <dsp:cNvSpPr/>
      </dsp:nvSpPr>
      <dsp:spPr>
        <a:xfrm>
          <a:off x="1966457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 working of Transducer and HC-SR04</a:t>
          </a:r>
        </a:p>
      </dsp:txBody>
      <dsp:txXfrm>
        <a:off x="1995367" y="2379309"/>
        <a:ext cx="1465315" cy="929247"/>
      </dsp:txXfrm>
    </dsp:sp>
    <dsp:sp modelId="{551BC6C6-4E22-4908-990D-7C19B323CE8D}">
      <dsp:nvSpPr>
        <dsp:cNvPr id="0" name=""/>
        <dsp:cNvSpPr/>
      </dsp:nvSpPr>
      <dsp:spPr>
        <a:xfrm>
          <a:off x="2803609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304932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2</a:t>
          </a:r>
        </a:p>
      </dsp:txBody>
      <dsp:txXfrm>
        <a:off x="2320701" y="1827768"/>
        <a:ext cx="1322360" cy="506862"/>
      </dsp:txXfrm>
    </dsp:sp>
    <dsp:sp modelId="{BCEB7867-0A42-42CD-8808-22F9B7B9E350}">
      <dsp:nvSpPr>
        <dsp:cNvPr id="0" name=""/>
        <dsp:cNvSpPr/>
      </dsp:nvSpPr>
      <dsp:spPr>
        <a:xfrm>
          <a:off x="3931361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#1</a:t>
          </a:r>
        </a:p>
      </dsp:txBody>
      <dsp:txXfrm>
        <a:off x="3960271" y="2110109"/>
        <a:ext cx="1465315" cy="929247"/>
      </dsp:txXfrm>
    </dsp:sp>
    <dsp:sp modelId="{489F90B0-58B9-4E69-A049-172B7F4C706C}">
      <dsp:nvSpPr>
        <dsp:cNvPr id="0" name=""/>
        <dsp:cNvSpPr/>
      </dsp:nvSpPr>
      <dsp:spPr>
        <a:xfrm>
          <a:off x="4781206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69836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3</a:t>
          </a:r>
        </a:p>
      </dsp:txBody>
      <dsp:txXfrm>
        <a:off x="4285605" y="3084036"/>
        <a:ext cx="1322360" cy="506862"/>
      </dsp:txXfrm>
    </dsp:sp>
    <dsp:sp modelId="{9896BA27-B0C3-4B0D-AA84-44974D8BC261}">
      <dsp:nvSpPr>
        <dsp:cNvPr id="0" name=""/>
        <dsp:cNvSpPr/>
      </dsp:nvSpPr>
      <dsp:spPr>
        <a:xfrm>
          <a:off x="5896265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#2</a:t>
          </a:r>
        </a:p>
      </dsp:txBody>
      <dsp:txXfrm>
        <a:off x="5925175" y="2379309"/>
        <a:ext cx="1465315" cy="929247"/>
      </dsp:txXfrm>
    </dsp:sp>
    <dsp:sp modelId="{732C0B93-C712-44BD-A66A-7FD7AABC0C6A}">
      <dsp:nvSpPr>
        <dsp:cNvPr id="0" name=""/>
        <dsp:cNvSpPr/>
      </dsp:nvSpPr>
      <dsp:spPr>
        <a:xfrm>
          <a:off x="6733417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34740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4</a:t>
          </a:r>
        </a:p>
      </dsp:txBody>
      <dsp:txXfrm>
        <a:off x="6250509" y="1827768"/>
        <a:ext cx="1322360" cy="506862"/>
      </dsp:txXfrm>
    </dsp:sp>
    <dsp:sp modelId="{7561B72B-4BE4-4736-846E-457B98E4E130}">
      <dsp:nvSpPr>
        <dsp:cNvPr id="0" name=""/>
        <dsp:cNvSpPr/>
      </dsp:nvSpPr>
      <dsp:spPr>
        <a:xfrm>
          <a:off x="7861169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Design and simulation of multiple receiver circuit</a:t>
          </a:r>
        </a:p>
      </dsp:txBody>
      <dsp:txXfrm>
        <a:off x="7890079" y="2110109"/>
        <a:ext cx="1465315" cy="929247"/>
      </dsp:txXfrm>
    </dsp:sp>
    <dsp:sp modelId="{8145D983-DC17-44F9-B084-D15F619984D4}">
      <dsp:nvSpPr>
        <dsp:cNvPr id="0" name=""/>
        <dsp:cNvSpPr/>
      </dsp:nvSpPr>
      <dsp:spPr>
        <a:xfrm>
          <a:off x="8711014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99644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5</a:t>
          </a:r>
        </a:p>
      </dsp:txBody>
      <dsp:txXfrm>
        <a:off x="8215413" y="3084036"/>
        <a:ext cx="1322360" cy="506862"/>
      </dsp:txXfrm>
    </dsp:sp>
    <dsp:sp modelId="{8482FEA0-17FA-4F20-897C-182855EA23C1}">
      <dsp:nvSpPr>
        <dsp:cNvPr id="0" name=""/>
        <dsp:cNvSpPr/>
      </dsp:nvSpPr>
      <dsp:spPr>
        <a:xfrm>
          <a:off x="982607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Building and testing the transmitter circuit</a:t>
          </a:r>
        </a:p>
      </dsp:txBody>
      <dsp:txXfrm>
        <a:off x="9854983" y="2379309"/>
        <a:ext cx="1465315" cy="929247"/>
      </dsp:txXfrm>
    </dsp:sp>
    <dsp:sp modelId="{D0FE96F1-C749-418F-94E8-AA9077EDDF25}">
      <dsp:nvSpPr>
        <dsp:cNvPr id="0" name=""/>
        <dsp:cNvSpPr/>
      </dsp:nvSpPr>
      <dsp:spPr>
        <a:xfrm>
          <a:off x="10164548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6</a:t>
          </a:r>
        </a:p>
      </dsp:txBody>
      <dsp:txXfrm>
        <a:off x="10180317" y="1827768"/>
        <a:ext cx="1322360" cy="506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255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Building and testing the receiver circuit</a:t>
          </a:r>
        </a:p>
      </dsp:txBody>
      <dsp:txXfrm>
        <a:off x="31375" y="2111965"/>
        <a:ext cx="1460777" cy="926369"/>
      </dsp:txXfrm>
    </dsp:sp>
    <dsp:sp modelId="{D0A8BF53-0DDB-41EE-A616-AFA395505574}">
      <dsp:nvSpPr>
        <dsp:cNvPr id="0" name=""/>
        <dsp:cNvSpPr/>
      </dsp:nvSpPr>
      <dsp:spPr>
        <a:xfrm>
          <a:off x="849768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39980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7</a:t>
          </a:r>
        </a:p>
      </dsp:txBody>
      <dsp:txXfrm>
        <a:off x="355700" y="3082876"/>
        <a:ext cx="1318266" cy="505293"/>
      </dsp:txXfrm>
    </dsp:sp>
    <dsp:sp modelId="{F442E7D3-0F9B-48AE-8601-02C4D0ADA5B9}">
      <dsp:nvSpPr>
        <dsp:cNvPr id="0" name=""/>
        <dsp:cNvSpPr/>
      </dsp:nvSpPr>
      <dsp:spPr>
        <a:xfrm>
          <a:off x="196137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transmission</a:t>
          </a:r>
        </a:p>
      </dsp:txBody>
      <dsp:txXfrm>
        <a:off x="1990195" y="2380331"/>
        <a:ext cx="1460777" cy="926369"/>
      </dsp:txXfrm>
    </dsp:sp>
    <dsp:sp modelId="{551BC6C6-4E22-4908-990D-7C19B323CE8D}">
      <dsp:nvSpPr>
        <dsp:cNvPr id="0" name=""/>
        <dsp:cNvSpPr/>
      </dsp:nvSpPr>
      <dsp:spPr>
        <a:xfrm>
          <a:off x="2795935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298801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sp:txBody>
      <dsp:txXfrm>
        <a:off x="2314521" y="1830497"/>
        <a:ext cx="1318266" cy="505293"/>
      </dsp:txXfrm>
    </dsp:sp>
    <dsp:sp modelId="{BCEB7867-0A42-42CD-8808-22F9B7B9E350}">
      <dsp:nvSpPr>
        <dsp:cNvPr id="0" name=""/>
        <dsp:cNvSpPr/>
      </dsp:nvSpPr>
      <dsp:spPr>
        <a:xfrm>
          <a:off x="3920195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reception</a:t>
          </a:r>
        </a:p>
      </dsp:txBody>
      <dsp:txXfrm>
        <a:off x="3949016" y="2111965"/>
        <a:ext cx="1460777" cy="926369"/>
      </dsp:txXfrm>
    </dsp:sp>
    <dsp:sp modelId="{489F90B0-58B9-4E69-A049-172B7F4C706C}">
      <dsp:nvSpPr>
        <dsp:cNvPr id="0" name=""/>
        <dsp:cNvSpPr/>
      </dsp:nvSpPr>
      <dsp:spPr>
        <a:xfrm>
          <a:off x="4767409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57622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9</a:t>
          </a:r>
        </a:p>
      </dsp:txBody>
      <dsp:txXfrm>
        <a:off x="4273342" y="3082876"/>
        <a:ext cx="1318266" cy="505293"/>
      </dsp:txXfrm>
    </dsp:sp>
    <dsp:sp modelId="{9896BA27-B0C3-4B0D-AA84-44974D8BC261}">
      <dsp:nvSpPr>
        <dsp:cNvPr id="0" name=""/>
        <dsp:cNvSpPr/>
      </dsp:nvSpPr>
      <dsp:spPr>
        <a:xfrm>
          <a:off x="587901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Testing the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Changes to hardware</a:t>
          </a:r>
        </a:p>
      </dsp:txBody>
      <dsp:txXfrm>
        <a:off x="5907837" y="2380331"/>
        <a:ext cx="1460777" cy="926369"/>
      </dsp:txXfrm>
    </dsp:sp>
    <dsp:sp modelId="{732C0B93-C712-44BD-A66A-7FD7AABC0C6A}">
      <dsp:nvSpPr>
        <dsp:cNvPr id="0" name=""/>
        <dsp:cNvSpPr/>
      </dsp:nvSpPr>
      <dsp:spPr>
        <a:xfrm>
          <a:off x="6713576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16442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10</a:t>
          </a:r>
        </a:p>
      </dsp:txBody>
      <dsp:txXfrm>
        <a:off x="6232162" y="1830497"/>
        <a:ext cx="1318266" cy="505293"/>
      </dsp:txXfrm>
    </dsp:sp>
    <dsp:sp modelId="{7561B72B-4BE4-4736-846E-457B98E4E130}">
      <dsp:nvSpPr>
        <dsp:cNvPr id="0" name=""/>
        <dsp:cNvSpPr/>
      </dsp:nvSpPr>
      <dsp:spPr>
        <a:xfrm>
          <a:off x="783783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Verifying the outputs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Compiling the results</a:t>
          </a:r>
        </a:p>
      </dsp:txBody>
      <dsp:txXfrm>
        <a:off x="7866657" y="2111965"/>
        <a:ext cx="1460777" cy="926369"/>
      </dsp:txXfrm>
    </dsp:sp>
    <dsp:sp modelId="{1EA4FCBD-49FA-4038-96E0-C42BF133D858}">
      <dsp:nvSpPr>
        <dsp:cNvPr id="0" name=""/>
        <dsp:cNvSpPr/>
      </dsp:nvSpPr>
      <dsp:spPr>
        <a:xfrm>
          <a:off x="8685051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75263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11</a:t>
          </a:r>
        </a:p>
      </dsp:txBody>
      <dsp:txXfrm>
        <a:off x="8190983" y="3082876"/>
        <a:ext cx="1318266" cy="505293"/>
      </dsp:txXfrm>
    </dsp:sp>
    <dsp:sp modelId="{A2F1CF53-4067-4EE4-BAAE-95526BC8FEE8}">
      <dsp:nvSpPr>
        <dsp:cNvPr id="0" name=""/>
        <dsp:cNvSpPr/>
      </dsp:nvSpPr>
      <dsp:spPr>
        <a:xfrm>
          <a:off x="9796657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Attempt to find algorithm for dynamic length of transmission</a:t>
          </a:r>
        </a:p>
      </dsp:txBody>
      <dsp:txXfrm>
        <a:off x="9825478" y="2380331"/>
        <a:ext cx="1460777" cy="926369"/>
      </dsp:txXfrm>
    </dsp:sp>
    <dsp:sp modelId="{736B085F-AF60-4F22-8C7C-04C7C7FD060B}">
      <dsp:nvSpPr>
        <dsp:cNvPr id="0" name=""/>
        <dsp:cNvSpPr/>
      </dsp:nvSpPr>
      <dsp:spPr>
        <a:xfrm>
          <a:off x="10100429" y="1814777"/>
          <a:ext cx="141701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12 &amp; 13</a:t>
          </a:r>
        </a:p>
      </dsp:txBody>
      <dsp:txXfrm>
        <a:off x="10116149" y="1830497"/>
        <a:ext cx="1385576" cy="505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02990-86DE-43E3-BBEB-10540ADF1B5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9C902-29E2-4527-A54C-A78A3A19A6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3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61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2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31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26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23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4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1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93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7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6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03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90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3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With properly designed circuits these sensors can easily achieve a range of more than 20 feet.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The power rating of the transducer is quite low when compared with other transducers and the optimum operating voltage is around 6 volts.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21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2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/>
              <a:t>&gt;&gt; Uses PNP and NPN transistors to bring the current levels to an optimum range which is suitable for the ultrasonic transducers to operate.</a:t>
            </a:r>
            <a:endParaRPr lang="en-IN" sz="1100" dirty="0"/>
          </a:p>
          <a:p>
            <a:r>
              <a:rPr lang="en-IN" sz="1200" dirty="0"/>
              <a:t>&gt;&gt; The current levels varies with respect to the message signal.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5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42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6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7110-5FAE-46BB-8156-857634C17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A7E23-D425-4F08-AE92-3A20453E4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59DB-FD25-4D25-AB60-0BA7110A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8473-137E-4007-881B-4D2BF2F6BC8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8B8E-9E23-4E4F-BE4A-AEC0DD69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74F1-9227-4396-946A-65CAE543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7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1650-4B48-407F-A960-07C60F30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889D5-EDA5-4630-94BC-6D3EE54DA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39AF-BBE0-4C37-936E-287C8BD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4222-3D85-4C50-9881-ABE72C33611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174D1-595D-41FC-AB4A-D81CBD4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DDBF-046E-425E-81D0-58E85352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4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E522C-8347-4224-BD05-D9FB1198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4A09A-9588-4349-BCD7-A7D1EA6BE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75483-D6D0-4A28-A82D-62DD6492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8E57-157E-4579-9D30-52B840ED50E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54F0-C187-4BBE-83DD-29E90418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13B2-5984-4744-9627-9210014C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6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EA8A-E46C-4331-A9AF-3B94CD55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CD7-FB9E-4DFE-83DD-B213F829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7E10-61CB-49EF-9EB0-2E0E18EF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A117-E358-48B9-A4A7-6989F5E648FA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711B0-F8A6-40A7-BC9F-7E148F7C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729E-0AA4-4D07-AEE1-2994462A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A553-C78E-43BE-9B71-F703122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9BC9-D2C0-4796-963E-B55B3CAB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D426-2E1A-4A12-9B53-E1490F29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AE2A-31DC-431B-B4AC-0623847B8C3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E90B6-E401-4A9D-8B4C-39632644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10478-B1EA-4261-BC7C-E543D0FD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2BC5-046E-4CFD-8E7B-76E16146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5131-D4DC-4980-8060-58B5BF1A3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AC12F-34EF-4D4C-A233-8B44F162D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31BEC-90D5-4DC8-8D80-10FF62FA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371-0CD2-4230-94B6-7BB21CED9593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DB0F-431E-4289-89FE-F590BC91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2194-040F-44C7-8B19-F201F7A0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7358-20BB-435B-BD3C-5086B526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9DA3E-16C9-4F5C-B633-499A1357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45CFF-C6A6-4500-8726-1FC7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B9252-96D0-4455-A795-35BF24DE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893E-69C2-4A44-B9D6-98DD30931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5EE2-D0E7-452A-AE83-BFD33BD0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D453-5D15-4073-9B09-81DC1E7DE97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8A5A-6D2D-4FD7-8821-AE0FC394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2E941-23C1-4EB4-ACC3-D2B2C79B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24D4-C10C-491B-9722-70AB4211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7580-6565-4D06-AE24-F747EFBD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A761-4AD8-4D37-947D-130FFBC8C67F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39F5-B4FF-4573-83CA-CD05DEE6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9B277-4C0F-4202-AB54-4833552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0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06261-C849-46FC-A806-A682045A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CCFA-9FA6-41C8-8EB8-6C07A1FC991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A9F01-6C47-4384-9176-421646FD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F876-EBC6-4839-A986-190BF41F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1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C5EB-08FB-4C13-AC94-06B6AD72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8260-2190-4989-B8E5-C9A9D7F2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D2498-A79B-4595-9B19-9E97BF542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A41B4-46B5-42BE-85BA-A4C3F93B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8467-53F9-4BDA-8245-C32A6771650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0887-5514-43C5-9A10-949DE6D9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9D4B-15CB-42A0-9521-9EE8AC9F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3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034C-E548-444B-8B3F-6FD344D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64D85-F649-497A-8E4E-FB9B8A501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48FDE-DF32-425F-A014-0F49D019C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86EBD-41A2-47B4-8FB0-FBB00010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56ED-0B5E-43D0-AD31-038097D8EB0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CC59A-75F0-4FE0-B768-90DFE785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EF86F-3C8A-4584-B3C7-F3CB422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4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9134F-1B3D-4602-9AA5-8A4321D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FBB9-D47D-4806-A5E7-48CA86AFD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2A3E-6700-47DC-B5D7-369FB8471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23E39-C011-4A60-8D80-D399CA859174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F319-CA83-48CB-BEA4-4C000E1C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9F88D-46FD-4241-B395-457FA298D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4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6159-1E18-4BAB-8DF4-D310216B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9092"/>
            <a:ext cx="12192000" cy="103064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</a:t>
            </a:r>
            <a:b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Electronics and Communication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B1A10-C9AF-4C12-9CF4-0094EEB90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263"/>
            <a:ext cx="4572000" cy="1655762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Shreyas R	PES1201701714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Praphul Gowda	PES1201700237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Karthik K Bhat	PES1201701499</a:t>
            </a:r>
          </a:p>
          <a:p>
            <a:pPr algn="l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C83D8-C83E-437E-8E95-ACC78406D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33CCE1-894E-4420-A657-FD43B873CDA2}"/>
              </a:ext>
            </a:extLst>
          </p:cNvPr>
          <p:cNvSpPr txBox="1">
            <a:spLocks/>
          </p:cNvSpPr>
          <p:nvPr/>
        </p:nvSpPr>
        <p:spPr>
          <a:xfrm>
            <a:off x="7651531" y="4997263"/>
            <a:ext cx="3016469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Guides: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Anuradha M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Mrs. Savithri K R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Ms. Shilpa Hosur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6B66F-5F09-497C-AD99-74D195207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54BFB4-4FEE-4AC0-8AAA-A707984664C1}"/>
              </a:ext>
            </a:extLst>
          </p:cNvPr>
          <p:cNvSpPr txBox="1">
            <a:spLocks/>
          </p:cNvSpPr>
          <p:nvPr/>
        </p:nvSpPr>
        <p:spPr>
          <a:xfrm>
            <a:off x="0" y="2707009"/>
            <a:ext cx="12192000" cy="721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</a:p>
        </p:txBody>
      </p:sp>
    </p:spTree>
    <p:extLst>
      <p:ext uri="{BB962C8B-B14F-4D97-AF65-F5344CB8AC3E}">
        <p14:creationId xmlns:p14="http://schemas.microsoft.com/office/powerpoint/2010/main" val="267054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51A5-C379-45F0-9F57-58B45496B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17" y="1191245"/>
            <a:ext cx="10016254" cy="46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72A66-542B-4C0B-92A0-EC727C3F483A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9B939-5550-464A-885D-B5FBBD03528A}"/>
              </a:ext>
            </a:extLst>
          </p:cNvPr>
          <p:cNvSpPr txBox="1"/>
          <p:nvPr/>
        </p:nvSpPr>
        <p:spPr>
          <a:xfrm>
            <a:off x="2039007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116419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/>
              <a:t>Transmission Algorithm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670122-26D4-4F76-B889-6A15D61F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20" y="1036153"/>
            <a:ext cx="6142759" cy="5320197"/>
          </a:xfrm>
        </p:spPr>
      </p:pic>
    </p:spTree>
    <p:extLst>
      <p:ext uri="{BB962C8B-B14F-4D97-AF65-F5344CB8AC3E}">
        <p14:creationId xmlns:p14="http://schemas.microsoft.com/office/powerpoint/2010/main" val="118881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Reception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Find the maximum time of reception and minimum time of reception.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minimum time of reception refers a high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Twice the minimum time of reception refers a low bit.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Half the maximum time of reception refers to reception of next bit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The maximum time of reception refers to reception of a new byte.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Have some threshold for the reception time to accommodate small variation in the length of transmission.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/>
              <a:t>Encode the time in terms of bits and read the characters.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6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4AAE3BD-BF60-4322-8F07-7B6B5ED6E952}"/>
              </a:ext>
            </a:extLst>
          </p:cNvPr>
          <p:cNvSpPr/>
          <p:nvPr/>
        </p:nvSpPr>
        <p:spPr>
          <a:xfrm>
            <a:off x="5586744" y="0"/>
            <a:ext cx="1008000" cy="46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EFE954-20CA-4FC4-A4E5-90E5533F17BF}"/>
              </a:ext>
            </a:extLst>
          </p:cNvPr>
          <p:cNvSpPr/>
          <p:nvPr/>
        </p:nvSpPr>
        <p:spPr>
          <a:xfrm>
            <a:off x="10596875" y="5184557"/>
            <a:ext cx="1008000" cy="46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45E83F-198D-490D-AC5A-6DB7569B2980}"/>
              </a:ext>
            </a:extLst>
          </p:cNvPr>
          <p:cNvSpPr/>
          <p:nvPr/>
        </p:nvSpPr>
        <p:spPr>
          <a:xfrm>
            <a:off x="3677180" y="788092"/>
            <a:ext cx="4827125" cy="3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Find minimum and maximum time of reception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3949A5-5295-46AF-A6B9-59627E95F71B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flipH="1">
            <a:off x="6090743" y="468000"/>
            <a:ext cx="1" cy="3200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6572020-ADA2-4CB8-A3DC-407F02417F3A}"/>
              </a:ext>
            </a:extLst>
          </p:cNvPr>
          <p:cNvGrpSpPr/>
          <p:nvPr/>
        </p:nvGrpSpPr>
        <p:grpSpPr>
          <a:xfrm>
            <a:off x="2832482" y="1461909"/>
            <a:ext cx="3834809" cy="1128867"/>
            <a:chOff x="2832482" y="1461909"/>
            <a:chExt cx="3834809" cy="1128867"/>
          </a:xfrm>
        </p:grpSpPr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FDE0F735-FFBC-46B9-B9E5-5A76183FDB9C}"/>
                </a:ext>
              </a:extLst>
            </p:cNvPr>
            <p:cNvSpPr/>
            <p:nvPr/>
          </p:nvSpPr>
          <p:spPr>
            <a:xfrm>
              <a:off x="5559233" y="1461909"/>
              <a:ext cx="1063020" cy="106302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9E03CA9-5E99-45EF-BBF4-E96459B55D37}"/>
                </a:ext>
              </a:extLst>
            </p:cNvPr>
            <p:cNvSpPr txBox="1"/>
            <p:nvPr/>
          </p:nvSpPr>
          <p:spPr>
            <a:xfrm>
              <a:off x="5531438" y="1701329"/>
              <a:ext cx="113585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Time = minimum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05A0B4-A83F-49EC-B25D-8857D3FD2FBB}"/>
                </a:ext>
              </a:extLst>
            </p:cNvPr>
            <p:cNvSpPr txBox="1"/>
            <p:nvPr/>
          </p:nvSpPr>
          <p:spPr>
            <a:xfrm>
              <a:off x="5078081" y="1660922"/>
              <a:ext cx="50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A8B371-898E-4785-9C73-56677A5C6EC4}"/>
                </a:ext>
              </a:extLst>
            </p:cNvPr>
            <p:cNvSpPr txBox="1"/>
            <p:nvPr/>
          </p:nvSpPr>
          <p:spPr>
            <a:xfrm>
              <a:off x="5582631" y="2252222"/>
              <a:ext cx="50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A8ED307-F207-4685-B02F-DE284B0B71D2}"/>
                </a:ext>
              </a:extLst>
            </p:cNvPr>
            <p:cNvSpPr/>
            <p:nvPr/>
          </p:nvSpPr>
          <p:spPr>
            <a:xfrm>
              <a:off x="2832482" y="1807619"/>
              <a:ext cx="1694221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Bit Received = 1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96D513C-3BBF-488B-8DC7-D1B917936E11}"/>
                </a:ext>
              </a:extLst>
            </p:cNvPr>
            <p:cNvCxnSpPr>
              <a:cxnSpLocks/>
              <a:stCxn id="22" idx="1"/>
              <a:endCxn id="112" idx="3"/>
            </p:cNvCxnSpPr>
            <p:nvPr/>
          </p:nvCxnSpPr>
          <p:spPr>
            <a:xfrm flipH="1" flipV="1">
              <a:off x="4526703" y="1987619"/>
              <a:ext cx="1032530" cy="5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897F1B0-A3EB-4FAF-B600-4712D20ABBBA}"/>
              </a:ext>
            </a:extLst>
          </p:cNvPr>
          <p:cNvGrpSpPr/>
          <p:nvPr/>
        </p:nvGrpSpPr>
        <p:grpSpPr>
          <a:xfrm>
            <a:off x="2832482" y="2840425"/>
            <a:ext cx="3844969" cy="1128867"/>
            <a:chOff x="2832482" y="1461909"/>
            <a:chExt cx="3844969" cy="1128867"/>
          </a:xfrm>
        </p:grpSpPr>
        <p:sp>
          <p:nvSpPr>
            <p:cNvPr id="126" name="Diamond 125">
              <a:extLst>
                <a:ext uri="{FF2B5EF4-FFF2-40B4-BE49-F238E27FC236}">
                  <a16:creationId xmlns:a16="http://schemas.microsoft.com/office/drawing/2014/main" id="{5392F63F-2369-4215-8ACB-B59634F65C27}"/>
                </a:ext>
              </a:extLst>
            </p:cNvPr>
            <p:cNvSpPr/>
            <p:nvPr/>
          </p:nvSpPr>
          <p:spPr>
            <a:xfrm>
              <a:off x="5559233" y="1461909"/>
              <a:ext cx="1063020" cy="106302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A88D896-80A1-4FAF-A64D-CE241E9C174E}"/>
                </a:ext>
              </a:extLst>
            </p:cNvPr>
            <p:cNvSpPr txBox="1"/>
            <p:nvPr/>
          </p:nvSpPr>
          <p:spPr>
            <a:xfrm>
              <a:off x="5541598" y="1670849"/>
              <a:ext cx="113585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Time = 2*minimum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B67CA75-B639-488B-8989-4134E70B6F3C}"/>
                </a:ext>
              </a:extLst>
            </p:cNvPr>
            <p:cNvSpPr txBox="1"/>
            <p:nvPr/>
          </p:nvSpPr>
          <p:spPr>
            <a:xfrm>
              <a:off x="5078081" y="1660922"/>
              <a:ext cx="50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7C62C89-4843-4488-ADAF-55A290D5689F}"/>
                </a:ext>
              </a:extLst>
            </p:cNvPr>
            <p:cNvSpPr txBox="1"/>
            <p:nvPr/>
          </p:nvSpPr>
          <p:spPr>
            <a:xfrm>
              <a:off x="5582631" y="2252222"/>
              <a:ext cx="50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CAD6EEF-28DE-47EF-B5C8-79465AC06A57}"/>
                </a:ext>
              </a:extLst>
            </p:cNvPr>
            <p:cNvSpPr/>
            <p:nvPr/>
          </p:nvSpPr>
          <p:spPr>
            <a:xfrm>
              <a:off x="2832482" y="1807619"/>
              <a:ext cx="1694221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Bit Received = 0</a:t>
              </a: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4EFEA92A-D264-428D-B0F9-1C9502A12BE2}"/>
                </a:ext>
              </a:extLst>
            </p:cNvPr>
            <p:cNvCxnSpPr>
              <a:cxnSpLocks/>
              <a:stCxn id="126" idx="1"/>
              <a:endCxn id="130" idx="3"/>
            </p:cNvCxnSpPr>
            <p:nvPr/>
          </p:nvCxnSpPr>
          <p:spPr>
            <a:xfrm flipH="1" flipV="1">
              <a:off x="4526703" y="1987619"/>
              <a:ext cx="1032530" cy="5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483E1E6-B34C-4E0F-BED9-7878F39A7A35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6090743" y="1148092"/>
            <a:ext cx="0" cy="3138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2C93634-CF8E-40E4-B8A2-108B5F5925E5}"/>
              </a:ext>
            </a:extLst>
          </p:cNvPr>
          <p:cNvCxnSpPr>
            <a:stCxn id="22" idx="2"/>
            <a:endCxn id="126" idx="0"/>
          </p:cNvCxnSpPr>
          <p:nvPr/>
        </p:nvCxnSpPr>
        <p:spPr>
          <a:xfrm>
            <a:off x="6090743" y="2524929"/>
            <a:ext cx="0" cy="31549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89C991F-13B3-4E72-BCCE-CEEB04174814}"/>
              </a:ext>
            </a:extLst>
          </p:cNvPr>
          <p:cNvGrpSpPr/>
          <p:nvPr/>
        </p:nvGrpSpPr>
        <p:grpSpPr>
          <a:xfrm>
            <a:off x="5541598" y="4220512"/>
            <a:ext cx="1585205" cy="1128867"/>
            <a:chOff x="5541598" y="1461909"/>
            <a:chExt cx="1585205" cy="1128867"/>
          </a:xfrm>
        </p:grpSpPr>
        <p:sp>
          <p:nvSpPr>
            <p:cNvPr id="137" name="Diamond 136">
              <a:extLst>
                <a:ext uri="{FF2B5EF4-FFF2-40B4-BE49-F238E27FC236}">
                  <a16:creationId xmlns:a16="http://schemas.microsoft.com/office/drawing/2014/main" id="{FD14895F-2613-4F10-A87E-F25BDECD75F8}"/>
                </a:ext>
              </a:extLst>
            </p:cNvPr>
            <p:cNvSpPr/>
            <p:nvPr/>
          </p:nvSpPr>
          <p:spPr>
            <a:xfrm>
              <a:off x="5559233" y="1461909"/>
              <a:ext cx="1063020" cy="106302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7162D7-F14F-4B5F-A81C-60AABABA5AA4}"/>
                </a:ext>
              </a:extLst>
            </p:cNvPr>
            <p:cNvSpPr txBox="1"/>
            <p:nvPr/>
          </p:nvSpPr>
          <p:spPr>
            <a:xfrm>
              <a:off x="5541598" y="1670849"/>
              <a:ext cx="113585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Time = maximum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09415F-DB1E-4050-8C5E-1D5B354A4A10}"/>
                </a:ext>
              </a:extLst>
            </p:cNvPr>
            <p:cNvSpPr txBox="1"/>
            <p:nvPr/>
          </p:nvSpPr>
          <p:spPr>
            <a:xfrm>
              <a:off x="6622253" y="1660922"/>
              <a:ext cx="50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C706EEB-DF50-4D2E-AB0A-5CE844D79A2D}"/>
                </a:ext>
              </a:extLst>
            </p:cNvPr>
            <p:cNvSpPr txBox="1"/>
            <p:nvPr/>
          </p:nvSpPr>
          <p:spPr>
            <a:xfrm>
              <a:off x="5582631" y="2252222"/>
              <a:ext cx="50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6CE1B72-42E1-4ACD-BA29-C7A0E5ECD6BF}"/>
              </a:ext>
            </a:extLst>
          </p:cNvPr>
          <p:cNvGrpSpPr/>
          <p:nvPr/>
        </p:nvGrpSpPr>
        <p:grpSpPr>
          <a:xfrm>
            <a:off x="2832482" y="5592608"/>
            <a:ext cx="3844969" cy="1128867"/>
            <a:chOff x="2832482" y="1461909"/>
            <a:chExt cx="3844969" cy="1128867"/>
          </a:xfrm>
        </p:grpSpPr>
        <p:sp>
          <p:nvSpPr>
            <p:cNvPr id="144" name="Diamond 143">
              <a:extLst>
                <a:ext uri="{FF2B5EF4-FFF2-40B4-BE49-F238E27FC236}">
                  <a16:creationId xmlns:a16="http://schemas.microsoft.com/office/drawing/2014/main" id="{D355D653-31CA-4AE8-AF9C-614D6D550062}"/>
                </a:ext>
              </a:extLst>
            </p:cNvPr>
            <p:cNvSpPr/>
            <p:nvPr/>
          </p:nvSpPr>
          <p:spPr>
            <a:xfrm>
              <a:off x="5559233" y="1461909"/>
              <a:ext cx="1063020" cy="106302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7A4B1E5-D382-48E0-A1BB-CDFF27237D23}"/>
                </a:ext>
              </a:extLst>
            </p:cNvPr>
            <p:cNvSpPr txBox="1"/>
            <p:nvPr/>
          </p:nvSpPr>
          <p:spPr>
            <a:xfrm>
              <a:off x="5541598" y="1670849"/>
              <a:ext cx="113585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Time = maximum/2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35E1FD7-BC97-4D17-B38E-5828FED3AD48}"/>
                </a:ext>
              </a:extLst>
            </p:cNvPr>
            <p:cNvSpPr txBox="1"/>
            <p:nvPr/>
          </p:nvSpPr>
          <p:spPr>
            <a:xfrm>
              <a:off x="5078081" y="1660922"/>
              <a:ext cx="50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F5BF2CE-E939-483C-BFB6-EA20745925D8}"/>
                </a:ext>
              </a:extLst>
            </p:cNvPr>
            <p:cNvSpPr txBox="1"/>
            <p:nvPr/>
          </p:nvSpPr>
          <p:spPr>
            <a:xfrm>
              <a:off x="5582631" y="2252222"/>
              <a:ext cx="504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6A97899-BC49-4729-890F-4A613D1196F3}"/>
                </a:ext>
              </a:extLst>
            </p:cNvPr>
            <p:cNvSpPr/>
            <p:nvPr/>
          </p:nvSpPr>
          <p:spPr>
            <a:xfrm>
              <a:off x="2832482" y="1807619"/>
              <a:ext cx="1694221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Bit Received = 0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E877023-6A71-4B84-BA8B-B66E5048F051}"/>
                </a:ext>
              </a:extLst>
            </p:cNvPr>
            <p:cNvCxnSpPr>
              <a:cxnSpLocks/>
              <a:stCxn id="144" idx="1"/>
              <a:endCxn id="148" idx="3"/>
            </p:cNvCxnSpPr>
            <p:nvPr/>
          </p:nvCxnSpPr>
          <p:spPr>
            <a:xfrm flipH="1" flipV="1">
              <a:off x="4526703" y="1987619"/>
              <a:ext cx="1032530" cy="5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C9632E5E-C95A-4790-992E-F51A64C0F979}"/>
              </a:ext>
            </a:extLst>
          </p:cNvPr>
          <p:cNvCxnSpPr>
            <a:stCxn id="126" idx="2"/>
            <a:endCxn id="137" idx="0"/>
          </p:cNvCxnSpPr>
          <p:nvPr/>
        </p:nvCxnSpPr>
        <p:spPr>
          <a:xfrm>
            <a:off x="6090743" y="3903445"/>
            <a:ext cx="0" cy="317067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7D5C75D-E074-461B-9FE8-3F8EBE275910}"/>
              </a:ext>
            </a:extLst>
          </p:cNvPr>
          <p:cNvCxnSpPr>
            <a:stCxn id="137" idx="2"/>
            <a:endCxn id="144" idx="0"/>
          </p:cNvCxnSpPr>
          <p:nvPr/>
        </p:nvCxnSpPr>
        <p:spPr>
          <a:xfrm>
            <a:off x="6090743" y="5283532"/>
            <a:ext cx="0" cy="3090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14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Developed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EA48D-1363-47D1-B791-636EE283C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" y="1873640"/>
            <a:ext cx="54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67336-0015-43C7-9A0B-459995BBF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1" y="1873132"/>
            <a:ext cx="5400000" cy="360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17452-631A-4724-ACD9-2C78D891C7E9}"/>
              </a:ext>
            </a:extLst>
          </p:cNvPr>
          <p:cNvSpPr txBox="1"/>
          <p:nvPr/>
        </p:nvSpPr>
        <p:spPr>
          <a:xfrm>
            <a:off x="465949" y="5473640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Transmitter 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B8F5B-6401-4D55-9A0B-8E97B19D63DC}"/>
              </a:ext>
            </a:extLst>
          </p:cNvPr>
          <p:cNvSpPr txBox="1"/>
          <p:nvPr/>
        </p:nvSpPr>
        <p:spPr>
          <a:xfrm>
            <a:off x="6326051" y="5476226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Receiver Hardware</a:t>
            </a:r>
          </a:p>
        </p:txBody>
      </p:sp>
    </p:spTree>
    <p:extLst>
      <p:ext uri="{BB962C8B-B14F-4D97-AF65-F5344CB8AC3E}">
        <p14:creationId xmlns:p14="http://schemas.microsoft.com/office/powerpoint/2010/main" val="26012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06823-7FAC-4D1A-98EF-C82C18BE6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5"/>
          <a:stretch/>
        </p:blipFill>
        <p:spPr>
          <a:xfrm>
            <a:off x="1651053" y="1081884"/>
            <a:ext cx="8879381" cy="476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83349-20D3-4661-A723-4CCF2F7C33BA}"/>
              </a:ext>
            </a:extLst>
          </p:cNvPr>
          <p:cNvSpPr txBox="1"/>
          <p:nvPr/>
        </p:nvSpPr>
        <p:spPr>
          <a:xfrm>
            <a:off x="1651053" y="5843070"/>
            <a:ext cx="44449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Transmitter of data transmitted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BD91E-ADD4-49EB-98FD-BB78842CF714}"/>
              </a:ext>
            </a:extLst>
          </p:cNvPr>
          <p:cNvSpPr txBox="1"/>
          <p:nvPr/>
        </p:nvSpPr>
        <p:spPr>
          <a:xfrm>
            <a:off x="6096000" y="5843069"/>
            <a:ext cx="4434434" cy="27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Receiver of data received</a:t>
            </a:r>
          </a:p>
        </p:txBody>
      </p:sp>
    </p:spTree>
    <p:extLst>
      <p:ext uri="{BB962C8B-B14F-4D97-AF65-F5344CB8AC3E}">
        <p14:creationId xmlns:p14="http://schemas.microsoft.com/office/powerpoint/2010/main" val="86284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Demo Video</a:t>
            </a:r>
          </a:p>
        </p:txBody>
      </p:sp>
      <p:pic>
        <p:nvPicPr>
          <p:cNvPr id="4" name="Output_Waveform">
            <a:hlinkClick r:id="" action="ppaction://media"/>
            <a:extLst>
              <a:ext uri="{FF2B5EF4-FFF2-40B4-BE49-F238E27FC236}">
                <a16:creationId xmlns:a16="http://schemas.microsoft.com/office/drawing/2014/main" id="{BA1DE29D-9CE0-4A82-AF02-CF04AACF4C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9" t="9468" r="7060"/>
          <a:stretch/>
        </p:blipFill>
        <p:spPr>
          <a:xfrm>
            <a:off x="1512505" y="1036153"/>
            <a:ext cx="9156479" cy="52095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dirty="0"/>
              <a:t>Ultrasonic data transmission can be used under-water.</a:t>
            </a:r>
          </a:p>
          <a:p>
            <a:endParaRPr lang="en-IN" dirty="0"/>
          </a:p>
          <a:p>
            <a:r>
              <a:rPr lang="en-IN" dirty="0"/>
              <a:t>Short-range resource sharing between devices.</a:t>
            </a:r>
            <a:r>
              <a:rPr lang="en-IN" baseline="30000" dirty="0"/>
              <a:t>[4]</a:t>
            </a:r>
            <a:endParaRPr lang="en-IN" dirty="0"/>
          </a:p>
          <a:p>
            <a:endParaRPr lang="en-IN" dirty="0"/>
          </a:p>
          <a:p>
            <a:r>
              <a:rPr lang="en-IN" dirty="0"/>
              <a:t>Data transmission in places where electromagnetic radiations are harmful e.g. Petrol bunks, Healthcare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2921E-BE53-44F0-9E8C-3C37182D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9FD7F-2A8A-4ED1-8693-F1A43252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294CA-F208-4C31-B932-6BF13886E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1111E-22D4-44B6-AAB1-E6C36222E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7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36831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Data can be effectively transmitted with ultrasonic sound with considerable transmission speed.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Data Transmission through ultrasonic sound can be employed for short ranges and small data packets.</a:t>
            </a: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400" dirty="0"/>
              <a:t>The designed prototype works only when transmitter and receiver transducers are in line-of-sight.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5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99893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To improve the prototype for dynamic length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Find better, efficient algorithm to increase the speed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Interface with smartphones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transfer of data in electromagnetic sensitive zones.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pairing of devices.</a:t>
            </a:r>
            <a:r>
              <a:rPr lang="en-IN" baseline="30000" dirty="0"/>
              <a:t> [4]</a:t>
            </a:r>
            <a:endParaRPr lang="en-IN" dirty="0"/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181278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3" cy="4803516"/>
          </a:xfrm>
        </p:spPr>
        <p:txBody>
          <a:bodyPr/>
          <a:lstStyle/>
          <a:p>
            <a:endParaRPr lang="en-IN" dirty="0"/>
          </a:p>
          <a:p>
            <a:r>
              <a:rPr lang="en-IN" sz="2400" dirty="0"/>
              <a:t>Short-range connectivity among electronic devices is essential to build a connected world.</a:t>
            </a:r>
          </a:p>
          <a:p>
            <a:endParaRPr lang="en-IN" sz="2400" dirty="0"/>
          </a:p>
          <a:p>
            <a:r>
              <a:rPr lang="en-IN" sz="2400" dirty="0"/>
              <a:t>With billions of connected devices, the need for devices to identify and communicate with each other is increasing.</a:t>
            </a:r>
          </a:p>
          <a:p>
            <a:endParaRPr lang="en-IN" sz="2400" dirty="0"/>
          </a:p>
          <a:p>
            <a:r>
              <a:rPr lang="en-US" sz="2400" dirty="0"/>
              <a:t>Radio Frequency based wireless communication rely on high power radio transmitters.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FFE6-B922-4B6E-9CB0-785F64C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3598C2-60F8-46B3-9739-F1CF6037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D4207-97FD-47E1-83B9-543FE7B6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A3D4C-90DA-4977-8AF3-4EB8F85C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0745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5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5999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33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Pascal </a:t>
            </a:r>
            <a:r>
              <a:rPr lang="en-IN" sz="1800" dirty="0" err="1"/>
              <a:t>Getreuer</a:t>
            </a:r>
            <a:r>
              <a:rPr lang="en-IN" sz="1800" dirty="0"/>
              <a:t>, Chet </a:t>
            </a:r>
            <a:r>
              <a:rPr lang="en-IN" sz="1800" dirty="0" err="1"/>
              <a:t>Gnegy</a:t>
            </a:r>
            <a:r>
              <a:rPr lang="en-IN" sz="1800" dirty="0"/>
              <a:t>, Richard F. Lyon, Rif A. </a:t>
            </a:r>
            <a:r>
              <a:rPr lang="en-IN" sz="1800" dirty="0" err="1"/>
              <a:t>Saurous</a:t>
            </a:r>
            <a:r>
              <a:rPr lang="en-IN" sz="1800" dirty="0"/>
              <a:t>, “Ultrasonic Communication Using Consumer Hardware”, IEEE Transactions on Multimedia, Volume: 20, Issue: 6, pages: 1277 – 1290, 2017.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Igor </a:t>
            </a:r>
            <a:r>
              <a:rPr lang="en-US" sz="1800" dirty="0" err="1"/>
              <a:t>Bisio</a:t>
            </a:r>
            <a:r>
              <a:rPr lang="en-US" sz="1800" dirty="0"/>
              <a:t>, Alessandro </a:t>
            </a:r>
            <a:r>
              <a:rPr lang="en-US" sz="1800" dirty="0" err="1"/>
              <a:t>Delfino</a:t>
            </a:r>
            <a:r>
              <a:rPr lang="en-US" sz="1800" dirty="0"/>
              <a:t>, Aldo </a:t>
            </a:r>
            <a:r>
              <a:rPr lang="en-US" sz="1800" dirty="0" err="1"/>
              <a:t>Grattarola</a:t>
            </a:r>
            <a:r>
              <a:rPr lang="en-US" sz="1800" dirty="0"/>
              <a:t>, Fabio </a:t>
            </a:r>
            <a:r>
              <a:rPr lang="en-US" sz="1800" dirty="0" err="1"/>
              <a:t>Lavagetto</a:t>
            </a:r>
            <a:r>
              <a:rPr lang="en-US" sz="1800" dirty="0"/>
              <a:t>, Andrea </a:t>
            </a:r>
            <a:r>
              <a:rPr lang="en-US" sz="1800" dirty="0" err="1"/>
              <a:t>Sciarrone</a:t>
            </a:r>
            <a:r>
              <a:rPr lang="en-US" sz="1800" dirty="0"/>
              <a:t>, "Ultrasounds-Based Context Sensing Method and Applications Over the Internet of Things", Internet of Things Journal IEEE, vol. 5, no. 5, pp. 3876-3890,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Jafar</a:t>
            </a:r>
            <a:r>
              <a:rPr lang="en-US" sz="1800" dirty="0"/>
              <a:t> </a:t>
            </a:r>
            <a:r>
              <a:rPr lang="en-US" sz="1800" dirty="0" err="1"/>
              <a:t>Saniie</a:t>
            </a:r>
            <a:r>
              <a:rPr lang="en-US" sz="1800" dirty="0"/>
              <a:t>, </a:t>
            </a:r>
            <a:r>
              <a:rPr lang="en-US" sz="1800" dirty="0" err="1"/>
              <a:t>Boyang</a:t>
            </a:r>
            <a:r>
              <a:rPr lang="en-US" sz="1800" dirty="0"/>
              <a:t> Wang, Xin Huang, "Information Transmission Through Solids Using Ultrasound Invited Paper", </a:t>
            </a:r>
            <a:r>
              <a:rPr lang="en-US" sz="1800" dirty="0" err="1"/>
              <a:t>Ultrasonics</a:t>
            </a:r>
            <a:r>
              <a:rPr lang="en-US" sz="1800" dirty="0"/>
              <a:t> Symposium (IUS) 2018 IEEE International, pp. 1-10,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Thuy Ong, The Verge, “Google’s new payment app for India uses sound to transfer money”, 2017.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/>
              <a:t>TeamLisnr</a:t>
            </a:r>
            <a:r>
              <a:rPr lang="en-US" sz="1800" dirty="0"/>
              <a:t>, “How Ultrasonic Data Transmission Compares to RF Protocols”,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Kerry D. Wong, “A Sensitive DIY Ultrasonic Range Sensor”, 2011.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65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774D0-E47B-4AC1-AB80-AF6F9400E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23551"/>
              </p:ext>
            </p:extLst>
          </p:nvPr>
        </p:nvGraphicFramePr>
        <p:xfrm>
          <a:off x="2377464" y="1760220"/>
          <a:ext cx="7426562" cy="296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0259">
                  <a:extLst>
                    <a:ext uri="{9D8B030D-6E8A-4147-A177-3AD203B41FA5}">
                      <a16:colId xmlns:a16="http://schemas.microsoft.com/office/drawing/2014/main" val="1575664416"/>
                    </a:ext>
                  </a:extLst>
                </a:gridCol>
                <a:gridCol w="5896303">
                  <a:extLst>
                    <a:ext uri="{9D8B030D-6E8A-4147-A177-3AD203B41FA5}">
                      <a16:colId xmlns:a16="http://schemas.microsoft.com/office/drawing/2014/main" val="4264854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Kilo Hertz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2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bits per second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0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Decibels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dirty="0"/>
                        <a:t>dB SPL 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Sound Pressure Level (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Pascal is equal to SPL of 94 dB)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2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to Noise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3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293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9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999718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C Sr04">
            <a:extLst>
              <a:ext uri="{FF2B5EF4-FFF2-40B4-BE49-F238E27FC236}">
                <a16:creationId xmlns:a16="http://schemas.microsoft.com/office/drawing/2014/main" id="{AC385989-3192-46C9-8C19-DA511255A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8569" r="5227" b="10873"/>
          <a:stretch/>
        </p:blipFill>
        <p:spPr bwMode="auto">
          <a:xfrm rot="577456">
            <a:off x="8756907" y="583294"/>
            <a:ext cx="2375338" cy="20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HC-SR04 is an ultrasonic distance sensor.</a:t>
            </a:r>
          </a:p>
          <a:p>
            <a:endParaRPr lang="en-IN" sz="2400" dirty="0"/>
          </a:p>
          <a:p>
            <a:r>
              <a:rPr lang="en-IN" sz="2400" dirty="0"/>
              <a:t>It has two transducers – one acting as a transmitter and the other as receiver.</a:t>
            </a:r>
          </a:p>
          <a:p>
            <a:endParaRPr lang="en-IN" sz="2400" dirty="0"/>
          </a:p>
          <a:p>
            <a:r>
              <a:rPr lang="en-IN" sz="2400" dirty="0"/>
              <a:t>It has four pins:</a:t>
            </a:r>
          </a:p>
          <a:p>
            <a:pPr lvl="1"/>
            <a:r>
              <a:rPr lang="en-IN" sz="2000" dirty="0"/>
              <a:t>VCC – Positive terminal of the power source.</a:t>
            </a:r>
          </a:p>
          <a:p>
            <a:pPr lvl="1"/>
            <a:r>
              <a:rPr lang="en-IN" sz="2000" dirty="0"/>
              <a:t>Trig – Trigger pin to send burst of ultrasonic.</a:t>
            </a:r>
          </a:p>
          <a:p>
            <a:pPr lvl="1"/>
            <a:r>
              <a:rPr lang="en-IN" sz="2000" dirty="0"/>
              <a:t>Echo –Echo pin to receive the reflected ultrasonic sound.</a:t>
            </a:r>
          </a:p>
          <a:p>
            <a:pPr lvl="1"/>
            <a:r>
              <a:rPr lang="en-IN" sz="2000" dirty="0"/>
              <a:t>GND – Negative terminal of power source</a:t>
            </a:r>
          </a:p>
          <a:p>
            <a:pPr lvl="1"/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2BCA1-87F4-49DB-AA78-21D27AC94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DE69B-7DE6-46B9-A046-0D5D705EE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 Circuit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935A9-C716-4908-B981-5ABD95828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1133" r="1357" b="28689"/>
          <a:stretch/>
        </p:blipFill>
        <p:spPr>
          <a:xfrm>
            <a:off x="924912" y="1156137"/>
            <a:ext cx="9385736" cy="4597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0D68F-BFE1-4450-A8EA-D2C72447C12C}"/>
              </a:ext>
            </a:extLst>
          </p:cNvPr>
          <p:cNvSpPr txBox="1"/>
          <p:nvPr/>
        </p:nvSpPr>
        <p:spPr>
          <a:xfrm>
            <a:off x="924912" y="5749159"/>
            <a:ext cx="951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HC-SR04 Ultrasonic sensor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9AEF3-08FB-449D-BD90-BBF58C43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F6EE8-3FD5-4EC5-935F-BFCA1D53E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Working of 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r>
              <a:rPr lang="en-IN" sz="2000" dirty="0"/>
              <a:t>Trigger pin is given a pulse.</a:t>
            </a:r>
          </a:p>
          <a:p>
            <a:r>
              <a:rPr lang="en-IN" sz="2000" dirty="0"/>
              <a:t>A burst of 8 pulses of 40 kHz is sent via transducer.</a:t>
            </a:r>
          </a:p>
          <a:p>
            <a:r>
              <a:rPr lang="en-IN" sz="2000" dirty="0"/>
              <a:t>The echo pin is set high.</a:t>
            </a:r>
          </a:p>
          <a:p>
            <a:r>
              <a:rPr lang="en-IN" sz="2000" dirty="0"/>
              <a:t>Once reflected wave is detected, the echo pin is set low. </a:t>
            </a:r>
          </a:p>
          <a:p>
            <a:endParaRPr lang="en-IN" sz="2000" dirty="0"/>
          </a:p>
          <a:p>
            <a:pPr lvl="1"/>
            <a:endParaRPr lang="en-IN" sz="2000" dirty="0"/>
          </a:p>
        </p:txBody>
      </p:sp>
      <p:pic>
        <p:nvPicPr>
          <p:cNvPr id="2052" name="Picture 4" descr="Scope shot of signal timing&#10;(Source: pcserviceselectronics.co.uk)">
            <a:extLst>
              <a:ext uri="{FF2B5EF4-FFF2-40B4-BE49-F238E27FC236}">
                <a16:creationId xmlns:a16="http://schemas.microsoft.com/office/drawing/2014/main" id="{DE9E124F-7379-4B79-8469-08A3474F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75" y="2933759"/>
            <a:ext cx="5053901" cy="2773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7FE72-CD01-4AFD-8F63-7BB146A35C60}"/>
              </a:ext>
            </a:extLst>
          </p:cNvPr>
          <p:cNvSpPr txBox="1"/>
          <p:nvPr/>
        </p:nvSpPr>
        <p:spPr>
          <a:xfrm>
            <a:off x="1046481" y="5707639"/>
            <a:ext cx="505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of signal timing</a:t>
            </a:r>
          </a:p>
          <a:p>
            <a:pPr algn="ctr"/>
            <a:r>
              <a:rPr lang="en-IN" sz="1200" dirty="0"/>
              <a:t>(Source: pcserviceselectronics.co.uk)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1C1111-D87D-49A5-87FA-98587A875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25" y="2923208"/>
            <a:ext cx="3793855" cy="2784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C147B-8B19-415C-8873-DEA785166BD8}"/>
              </a:ext>
            </a:extLst>
          </p:cNvPr>
          <p:cNvSpPr txBox="1"/>
          <p:nvPr/>
        </p:nvSpPr>
        <p:spPr>
          <a:xfrm>
            <a:off x="6904624" y="5717617"/>
            <a:ext cx="379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at Tx</a:t>
            </a:r>
          </a:p>
          <a:p>
            <a:pPr algn="ctr"/>
            <a:r>
              <a:rPr lang="en-IN" sz="1200" dirty="0"/>
              <a:t>(Taken at lab)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82644-8F39-44D4-9F54-06A8F2951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DC3D4-B027-4AE4-ACDA-E723D3F9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ltrasonic transducer">
            <a:extLst>
              <a:ext uri="{FF2B5EF4-FFF2-40B4-BE49-F238E27FC236}">
                <a16:creationId xmlns:a16="http://schemas.microsoft.com/office/drawing/2014/main" id="{3C7F3974-D661-4955-9BE7-7CED08EA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12379" r="21626" b="9582"/>
          <a:stretch/>
        </p:blipFill>
        <p:spPr bwMode="auto">
          <a:xfrm>
            <a:off x="9944664" y="2207063"/>
            <a:ext cx="1996967" cy="19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transducer is a device that converts electrical signal to physical quantity or vice versa.</a:t>
            </a:r>
          </a:p>
          <a:p>
            <a:endParaRPr lang="en-IN" sz="2400" dirty="0"/>
          </a:p>
          <a:p>
            <a:r>
              <a:rPr lang="en-IN" sz="2400" dirty="0"/>
              <a:t>The main criteria to choose a ultrasonic transducer are the resonant frequency, radiation pattern and sensitivity. </a:t>
            </a:r>
          </a:p>
          <a:p>
            <a:endParaRPr lang="en-IN" sz="2400" dirty="0"/>
          </a:p>
          <a:p>
            <a:r>
              <a:rPr lang="en-IN" sz="2400" dirty="0"/>
              <a:t>Sensitivity affects the efficiency of the transducer and also attributes to the SNR.</a:t>
            </a:r>
          </a:p>
          <a:p>
            <a:endParaRPr lang="en-IN" sz="2400" dirty="0"/>
          </a:p>
          <a:p>
            <a:r>
              <a:rPr lang="en-IN" sz="2400" dirty="0"/>
              <a:t>For the receiver and transmitter, we would be using 40 kHz ultrasonic transducer.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49346-A000-4AA3-A18B-3964AACD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50DBD-B54D-4AE0-BA33-88C334C2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28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#1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11D4F0-21AC-424D-8A24-B95B40C2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8" y="1253331"/>
            <a:ext cx="8103364" cy="4351338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49517" y="5623034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Amplitude Modulation Circuit using JFET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5B01A6-78A6-49F3-A4F9-92FE7EFFAA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9C73-BAF7-409B-AF01-2680EF3CC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0230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1720914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Data can be transmitted with standard speakers and microphones.</a:t>
            </a:r>
          </a:p>
          <a:p>
            <a:endParaRPr lang="en-IN" sz="2400" dirty="0"/>
          </a:p>
          <a:p>
            <a:r>
              <a:rPr lang="en-IN" sz="2400" dirty="0"/>
              <a:t>Ultrasonic bypasses the physical limitation of short-range RF.</a:t>
            </a:r>
          </a:p>
          <a:p>
            <a:endParaRPr lang="en-IN" sz="2400" dirty="0"/>
          </a:p>
          <a:p>
            <a:r>
              <a:rPr lang="en-IN" sz="2400" dirty="0"/>
              <a:t>Similar to other communication protocols, data can be encrypted and transmitted.</a:t>
            </a:r>
            <a:r>
              <a:rPr lang="en-IN" sz="2400" baseline="30000" dirty="0"/>
              <a:t>[4]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Properties of sound enable quick localised data transfers which is key factor in sharing resources based on proximity.</a:t>
            </a:r>
            <a:r>
              <a:rPr lang="en-IN" sz="2400" baseline="30000" dirty="0"/>
              <a:t>[3]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0694-BF36-4EAE-B844-3ADB1701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FA88-A942-4B5C-B7CE-6604615D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A5EDE-15EA-46C0-822C-DFCD1588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29E8E-53DC-42C5-9818-FDFFA6BF4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a prototype that is able to transfer digital data using ultrasonic sound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792950-1566-490F-94E7-CBE90BEEC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18590"/>
              </p:ext>
            </p:extLst>
          </p:nvPr>
        </p:nvGraphicFramePr>
        <p:xfrm>
          <a:off x="2771956" y="2740170"/>
          <a:ext cx="6637576" cy="278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4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centimetre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Transmitter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Milli Watt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Volts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Ultrasonic Sound 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28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A8A78-8C36-4AE2-90C9-5E84C1B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04D01B-22A6-4D91-93BF-E0E4CA60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B7945-9286-4AFA-9F62-6E41D960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8A5A0-E5E4-4BDE-B53E-35B29E77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8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40225"/>
            <a:ext cx="10515600" cy="4529959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18.5 to-20 kHz is inaudible to most humans and yet realizable with commodity speakers and microphones in mobile devices.</a:t>
            </a:r>
            <a:r>
              <a:rPr lang="en-IN" sz="2400" baseline="30000" dirty="0"/>
              <a:t>[2]</a:t>
            </a:r>
          </a:p>
          <a:p>
            <a:endParaRPr lang="en-IN" sz="2400" dirty="0"/>
          </a:p>
          <a:p>
            <a:pPr>
              <a:lnSpc>
                <a:spcPct val="100000"/>
              </a:lnSpc>
            </a:pPr>
            <a:r>
              <a:rPr lang="en-IN" sz="2400" dirty="0"/>
              <a:t>Modulation is made in such a way that makes it robust to noise and reverberation in the environment.</a:t>
            </a:r>
            <a:r>
              <a:rPr lang="en-IN" sz="2400" baseline="30000" dirty="0"/>
              <a:t>[5]</a:t>
            </a:r>
          </a:p>
          <a:p>
            <a:endParaRPr lang="en-IN" sz="2400" dirty="0"/>
          </a:p>
          <a:p>
            <a:r>
              <a:rPr lang="en-IN" sz="2400" dirty="0"/>
              <a:t>Speakers of common phone produces 74 dB SPL at 18 kHz whereas the threshold is 86 dB SPL to be audible.</a:t>
            </a:r>
            <a:r>
              <a:rPr lang="en-IN" sz="2400" baseline="30000" dirty="0"/>
              <a:t>[1]</a:t>
            </a:r>
          </a:p>
          <a:p>
            <a:endParaRPr lang="en-IN" sz="2400" dirty="0"/>
          </a:p>
          <a:p>
            <a:r>
              <a:rPr lang="en-IN" sz="2400" dirty="0"/>
              <a:t>The range is reliable for a maximum distance ranging from 2 m to 10 m.</a:t>
            </a:r>
            <a:r>
              <a:rPr lang="en-IN" sz="2400" baseline="30000" dirty="0"/>
              <a:t>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3EB48-68B0-4997-8AB6-2B5CDEAB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2ADEA-35D2-48B3-A70A-CA237E0B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B6703-4451-4286-95B7-08E7143E7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95AF-9CCD-4336-B163-658FF0E2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C3270F-9325-402B-918B-69473ED704D7}"/>
              </a:ext>
            </a:extLst>
          </p:cNvPr>
          <p:cNvGrpSpPr/>
          <p:nvPr/>
        </p:nvGrpSpPr>
        <p:grpSpPr>
          <a:xfrm>
            <a:off x="539586" y="2501673"/>
            <a:ext cx="11112828" cy="2649864"/>
            <a:chOff x="463387" y="2501673"/>
            <a:chExt cx="11112828" cy="264986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F47EAD-FD5A-48E5-AE69-C74010DF74FD}"/>
                </a:ext>
              </a:extLst>
            </p:cNvPr>
            <p:cNvSpPr/>
            <p:nvPr/>
          </p:nvSpPr>
          <p:spPr>
            <a:xfrm>
              <a:off x="502615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Microcontroller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78649B-75B2-4BE1-91D2-AD57BDC3352C}"/>
                </a:ext>
              </a:extLst>
            </p:cNvPr>
            <p:cNvSpPr/>
            <p:nvPr/>
          </p:nvSpPr>
          <p:spPr>
            <a:xfrm>
              <a:off x="491888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2C4AC3-48CC-4EB7-8F48-31A63C1AB856}"/>
                </a:ext>
              </a:extLst>
            </p:cNvPr>
            <p:cNvSpPr/>
            <p:nvPr/>
          </p:nvSpPr>
          <p:spPr>
            <a:xfrm>
              <a:off x="573754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AEEEE3-E739-44FE-A137-C29AA54B4AB2}"/>
                </a:ext>
              </a:extLst>
            </p:cNvPr>
            <p:cNvSpPr/>
            <p:nvPr/>
          </p:nvSpPr>
          <p:spPr>
            <a:xfrm>
              <a:off x="491908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1274C0-69DE-4BCA-9CF4-104C6BA0BA94}"/>
                </a:ext>
              </a:extLst>
            </p:cNvPr>
            <p:cNvSpPr/>
            <p:nvPr/>
          </p:nvSpPr>
          <p:spPr>
            <a:xfrm>
              <a:off x="573774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582B36-712F-492B-BAC6-6C0D8FC81355}"/>
                </a:ext>
              </a:extLst>
            </p:cNvPr>
            <p:cNvSpPr/>
            <p:nvPr/>
          </p:nvSpPr>
          <p:spPr>
            <a:xfrm>
              <a:off x="6556005" y="298366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F8CA6D-2FD2-43B7-8D08-34AB14176D90}"/>
                </a:ext>
              </a:extLst>
            </p:cNvPr>
            <p:cNvSpPr/>
            <p:nvPr/>
          </p:nvSpPr>
          <p:spPr>
            <a:xfrm>
              <a:off x="6556206" y="322167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A1D194-7F17-4472-9B98-9DF0FA4F7F24}"/>
                </a:ext>
              </a:extLst>
            </p:cNvPr>
            <p:cNvSpPr/>
            <p:nvPr/>
          </p:nvSpPr>
          <p:spPr>
            <a:xfrm>
              <a:off x="9617123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Microcontroller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C7961-D04B-45DD-B6AA-EBC86027ECE2}"/>
                </a:ext>
              </a:extLst>
            </p:cNvPr>
            <p:cNvCxnSpPr>
              <a:cxnSpLocks/>
              <a:stCxn id="5" idx="3"/>
              <a:endCxn id="19" idx="1"/>
            </p:cNvCxnSpPr>
            <p:nvPr/>
          </p:nvCxnSpPr>
          <p:spPr>
            <a:xfrm>
              <a:off x="2392615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7D665A-3731-4966-97F3-6F9C91619F5F}"/>
                </a:ext>
              </a:extLst>
            </p:cNvPr>
            <p:cNvSpPr/>
            <p:nvPr/>
          </p:nvSpPr>
          <p:spPr>
            <a:xfrm>
              <a:off x="3202421" y="2601571"/>
              <a:ext cx="1408386" cy="1240204"/>
            </a:xfrm>
            <a:prstGeom prst="rect">
              <a:avLst/>
            </a:prstGeom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Transmitter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829FA0-FC0A-47B1-B4D9-0C98DE7C2628}"/>
                </a:ext>
              </a:extLst>
            </p:cNvPr>
            <p:cNvSpPr/>
            <p:nvPr/>
          </p:nvSpPr>
          <p:spPr>
            <a:xfrm>
              <a:off x="7398931" y="2601571"/>
              <a:ext cx="1408386" cy="1240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Receiver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5EDE80-C568-4C23-ACC2-2FB168400BE0}"/>
                </a:ext>
              </a:extLst>
            </p:cNvPr>
            <p:cNvCxnSpPr>
              <a:cxnSpLocks/>
              <a:stCxn id="27" idx="3"/>
              <a:endCxn id="13" idx="1"/>
            </p:cNvCxnSpPr>
            <p:nvPr/>
          </p:nvCxnSpPr>
          <p:spPr>
            <a:xfrm>
              <a:off x="8807317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53B1DDB-C0F9-4079-B8C9-A5C30D9FDDF0}"/>
                </a:ext>
              </a:extLst>
            </p:cNvPr>
            <p:cNvCxnSpPr/>
            <p:nvPr/>
          </p:nvCxnSpPr>
          <p:spPr>
            <a:xfrm flipV="1">
              <a:off x="1408387" y="3941673"/>
              <a:ext cx="0" cy="840532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6CC980B-0937-457B-BB52-1B4D02F3A8A5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0631215" y="3941674"/>
              <a:ext cx="0" cy="819510"/>
            </a:xfrm>
            <a:prstGeom prst="straightConnector1">
              <a:avLst/>
            </a:prstGeom>
            <a:ln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50A703-09C3-45AB-A24A-02C08BC45FC5}"/>
                </a:ext>
              </a:extLst>
            </p:cNvPr>
            <p:cNvSpPr txBox="1"/>
            <p:nvPr/>
          </p:nvSpPr>
          <p:spPr>
            <a:xfrm>
              <a:off x="463387" y="4782205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to be sent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01674C-E431-45AE-B76D-2E799E1098F2}"/>
                </a:ext>
              </a:extLst>
            </p:cNvPr>
            <p:cNvSpPr txBox="1"/>
            <p:nvPr/>
          </p:nvSpPr>
          <p:spPr>
            <a:xfrm>
              <a:off x="9686215" y="4761184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received</a:t>
              </a:r>
            </a:p>
          </p:txBody>
        </p: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68F4E19-CB74-4193-9654-B4A073E5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6</a:t>
            </a:fld>
            <a:endParaRPr lang="en-US" dirty="0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6C4EC54-3D54-4773-8BFB-CD1FEDB9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0FC537-8675-4E08-B2BF-69C1DC49E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F54344-A191-46C2-9F6B-0B8EDE074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B3F273-482F-42B2-A4D5-31E02F1D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" y="1816142"/>
            <a:ext cx="10282739" cy="3805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25905C-73BF-45F3-8E19-2F29F79AE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" r="243" b="509"/>
          <a:stretch/>
        </p:blipFill>
        <p:spPr>
          <a:xfrm>
            <a:off x="1084246" y="1121061"/>
            <a:ext cx="10012996" cy="460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Ultrasonic Transducer Driver Circuit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43A10-605D-4EF4-BEE2-585ABA44D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1" b="6691"/>
          <a:stretch/>
        </p:blipFill>
        <p:spPr>
          <a:xfrm>
            <a:off x="1036344" y="1690620"/>
            <a:ext cx="10108800" cy="40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1434</Words>
  <Application>Microsoft Office PowerPoint</Application>
  <PresentationFormat>Widescreen</PresentationFormat>
  <Paragraphs>299</Paragraphs>
  <Slides>29</Slides>
  <Notes>24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Tahoma</vt:lpstr>
      <vt:lpstr>Office Theme</vt:lpstr>
      <vt:lpstr>Department of Electronics and Communication Engineering</vt:lpstr>
      <vt:lpstr>Abstract</vt:lpstr>
      <vt:lpstr>Introduction</vt:lpstr>
      <vt:lpstr>Problem Statement</vt:lpstr>
      <vt:lpstr>Literature Survey</vt:lpstr>
      <vt:lpstr>Approach</vt:lpstr>
      <vt:lpstr>Transmitter Schematic</vt:lpstr>
      <vt:lpstr>Transmitter Circuit Simulation</vt:lpstr>
      <vt:lpstr>Receiver Schematic</vt:lpstr>
      <vt:lpstr>Receiver Circuit Simulation</vt:lpstr>
      <vt:lpstr>Transmission Algorithm</vt:lpstr>
      <vt:lpstr>Reception Algorithm</vt:lpstr>
      <vt:lpstr>PowerPoint Presentation</vt:lpstr>
      <vt:lpstr>Developed Hardware</vt:lpstr>
      <vt:lpstr>Results</vt:lpstr>
      <vt:lpstr>Demo Video</vt:lpstr>
      <vt:lpstr>Applications</vt:lpstr>
      <vt:lpstr>Conclusion</vt:lpstr>
      <vt:lpstr>Future Scope</vt:lpstr>
      <vt:lpstr>Progress Timeline</vt:lpstr>
      <vt:lpstr>Progress Timeline</vt:lpstr>
      <vt:lpstr>References</vt:lpstr>
      <vt:lpstr>References </vt:lpstr>
      <vt:lpstr>Thank You</vt:lpstr>
      <vt:lpstr>HC-SR04</vt:lpstr>
      <vt:lpstr>HC-SR04 Circuit</vt:lpstr>
      <vt:lpstr>Working of HC-SR04</vt:lpstr>
      <vt:lpstr>Transducers</vt:lpstr>
      <vt:lpstr>Transmitter Circuit #1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Transmission through Ultrasonic Sound</dc:title>
  <dc:creator>Karthik K Bhat</dc:creator>
  <cp:lastModifiedBy>Karthik K Bhat</cp:lastModifiedBy>
  <cp:revision>108</cp:revision>
  <dcterms:created xsi:type="dcterms:W3CDTF">2019-02-28T13:10:48Z</dcterms:created>
  <dcterms:modified xsi:type="dcterms:W3CDTF">2019-04-26T16:21:34Z</dcterms:modified>
</cp:coreProperties>
</file>